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302" r:id="rId3"/>
    <p:sldId id="304" r:id="rId4"/>
    <p:sldId id="305" r:id="rId5"/>
    <p:sldId id="306" r:id="rId6"/>
    <p:sldId id="307" r:id="rId7"/>
    <p:sldId id="314" r:id="rId8"/>
    <p:sldId id="322" r:id="rId9"/>
    <p:sldId id="317" r:id="rId10"/>
    <p:sldId id="321" r:id="rId11"/>
    <p:sldId id="320" r:id="rId12"/>
    <p:sldId id="318" r:id="rId13"/>
    <p:sldId id="324" r:id="rId14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60A6"/>
    <a:srgbClr val="E6511E"/>
    <a:srgbClr val="2D6097"/>
    <a:srgbClr val="E85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84" autoAdjust="0"/>
  </p:normalViewPr>
  <p:slideViewPr>
    <p:cSldViewPr>
      <p:cViewPr>
        <p:scale>
          <a:sx n="100" d="100"/>
          <a:sy n="100" d="100"/>
        </p:scale>
        <p:origin x="-1208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1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3EE71C9-63B9-434A-9AE2-EBDF17C0F071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C873EEA-C115-2C4E-86CB-25E2868CBFB3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057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30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noProof="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noProof="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noProof="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sz="1200" kern="120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10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sz="1200" kern="120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sz="1200" kern="120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noProof="0" dirty="0" smtClean="0">
              <a:solidFill>
                <a:schemeClr val="tx1"/>
              </a:solidFill>
              <a:latin typeface="+mn-lt"/>
              <a:ea typeface="MS PGothic" pitchFamily="34" charset="-128"/>
              <a:cs typeface="MS PGothic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73EEA-C115-2C4E-86CB-25E2868CBFB3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0AB13-2EFE-B849-92C2-777EBBDC80FF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397A8-2DEC-7B40-8A6B-759F8E29AFB3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BFEED-981D-6244-B4E0-5A0E357FEBA2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CA33A-1BD1-6848-8EC9-A70A205D1D61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1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4FC48-9B56-D449-A4FB-D9B195ACB1AF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E5D68-0ABC-C346-A1B4-821FC131D503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24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18A04-DC22-0C4F-B3A1-9121A40CC3D8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12428-20A4-1844-B624-E037C8C3022A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42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468F7-40B9-F54F-92BF-4BCCB1D0F7B1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249A4-66FC-DC48-BF36-203ACB1C126C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98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CED0F-3618-9B4D-9050-A63824E88C27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2329F-D796-9143-9477-17201150C788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98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9FD49-7AC1-0A47-BABC-9F64A1857032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94FD3-1407-3342-891D-84F796F6CE7F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7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306EA-993B-CE41-ABEC-D40C5584FB83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62EFF-4D67-5042-A7BB-0FC004BC917F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21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1ECE7-B773-3948-B049-18861CC2D269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C8178-B43C-5142-B2E4-C566F7D609EB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93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C58F4-EDB6-1845-900B-29350BF87D40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16FD1-EB0B-D348-8CCA-501AC25EEDC4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47D38-AAA5-4941-B1AE-C63BFB679A19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B07AC-52F0-454C-A415-C40F1E2E0772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8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CD96DA6-6EEB-964F-9305-54C8330AACAE}" type="datetimeFigureOut">
              <a:rPr lang="it-IT"/>
              <a:pPr>
                <a:defRPr/>
              </a:pPr>
              <a:t>12/3/14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2F63C17-B28B-874A-8F99-DCD85EC852EA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Excel_Sheet1.xlsx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6" Type="http://schemas.openxmlformats.org/officeDocument/2006/relationships/package" Target="../embeddings/Microsoft_Excel_Sheet2.xlsx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oleObject" Target="file:///\\localhost\Users\silvia\Desktop\Macintosh%20HD:Users:silvia:Desktop:CMCC:Articoli:stfc:hybrid_nemo_paper.docx!OLE_LINK2" TargetMode="External"/><Relationship Id="rId7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0"/>
            <a:ext cx="9144000" cy="5157788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pic>
        <p:nvPicPr>
          <p:cNvPr id="14338" name="Immagine 2" descr="logo cmc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514975"/>
            <a:ext cx="2808287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1"/>
          <p:cNvSpPr>
            <a:spLocks noChangeArrowheads="1"/>
          </p:cNvSpPr>
          <p:nvPr/>
        </p:nvSpPr>
        <p:spPr bwMode="auto">
          <a:xfrm>
            <a:off x="685800" y="1069776"/>
            <a:ext cx="75453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tabLst>
                <a:tab pos="906463" algn="l"/>
              </a:tabLst>
            </a:pPr>
            <a:r>
              <a:rPr lang="en-GB" sz="4000" b="1" dirty="0" smtClean="0">
                <a:solidFill>
                  <a:schemeClr val="bg1"/>
                </a:solidFill>
                <a:latin typeface="Helvetica" charset="0"/>
              </a:rPr>
              <a:t>Hybrid Parallelization Strategy for the NEMO Ocean Model</a:t>
            </a:r>
            <a:endParaRPr lang="en-GB" sz="1200" b="1" dirty="0" smtClean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1981200" y="3048000"/>
            <a:ext cx="495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tabLst>
                <a:tab pos="906463" algn="l"/>
              </a:tabLst>
            </a:pPr>
            <a:r>
              <a:rPr lang="it-IT" sz="2000" b="1" dirty="0" smtClean="0">
                <a:solidFill>
                  <a:schemeClr val="bg1"/>
                </a:solidFill>
                <a:latin typeface="Helvetica" charset="0"/>
              </a:rPr>
              <a:t>S. Mocavero, I. </a:t>
            </a:r>
            <a:r>
              <a:rPr lang="it-IT" sz="2000" b="1" dirty="0" err="1" smtClean="0">
                <a:solidFill>
                  <a:schemeClr val="bg1"/>
                </a:solidFill>
                <a:latin typeface="Helvetica" charset="0"/>
              </a:rPr>
              <a:t>Epicoco</a:t>
            </a:r>
            <a:endParaRPr lang="it-IT" sz="2000" b="1" dirty="0" smtClean="0">
              <a:solidFill>
                <a:schemeClr val="bg1"/>
              </a:solidFill>
              <a:latin typeface="Helvetica" charset="0"/>
            </a:endParaRPr>
          </a:p>
          <a:p>
            <a:pPr algn="ctr">
              <a:tabLst>
                <a:tab pos="906463" algn="l"/>
              </a:tabLst>
            </a:pPr>
            <a:r>
              <a:rPr lang="it-IT" sz="2000" b="1" dirty="0" smtClean="0">
                <a:solidFill>
                  <a:schemeClr val="bg1"/>
                </a:solidFill>
                <a:latin typeface="Helvetica" charset="0"/>
              </a:rPr>
              <a:t>NEMO System Team - CMCC</a:t>
            </a:r>
            <a:endParaRPr lang="it-IT" sz="2000" b="1" dirty="0">
              <a:solidFill>
                <a:schemeClr val="bg1"/>
              </a:solidFill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96359" y="260648"/>
            <a:ext cx="880962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400" b="1" dirty="0" err="1" smtClean="0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400" b="1" dirty="0" smtClean="0">
                <a:solidFill>
                  <a:srgbClr val="1A60A6"/>
                </a:solidFill>
                <a:latin typeface="Helvetica" charset="0"/>
              </a:rPr>
              <a:t> on IBM </a:t>
            </a:r>
            <a:r>
              <a:rPr lang="it-IT" sz="2400" b="1" dirty="0" err="1">
                <a:solidFill>
                  <a:srgbClr val="1A60A6"/>
                </a:solidFill>
                <a:latin typeface="Helvetica" charset="0"/>
              </a:rPr>
              <a:t>iDataPlex</a:t>
            </a:r>
            <a:r>
              <a:rPr lang="it-IT" sz="2400" b="1" dirty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400" b="1" dirty="0" smtClean="0">
                <a:solidFill>
                  <a:srgbClr val="1A60A6"/>
                </a:solidFill>
                <a:latin typeface="Helvetica" charset="0"/>
              </a:rPr>
              <a:t>(</a:t>
            </a:r>
            <a:r>
              <a:rPr lang="en-GB" sz="2400" b="1" dirty="0" err="1" smtClean="0">
                <a:solidFill>
                  <a:srgbClr val="1A60A6"/>
                </a:solidFill>
                <a:latin typeface="Helvetica" charset="0"/>
              </a:rPr>
              <a:t>SandyBridge</a:t>
            </a:r>
            <a:r>
              <a:rPr lang="en-GB" sz="2400" b="1" dirty="0" smtClean="0">
                <a:solidFill>
                  <a:srgbClr val="1A60A6"/>
                </a:solidFill>
                <a:latin typeface="Helvetica" charset="0"/>
              </a:rPr>
              <a:t>) </a:t>
            </a:r>
            <a:r>
              <a:rPr lang="it-IT" sz="2400" b="1" dirty="0" smtClean="0">
                <a:solidFill>
                  <a:srgbClr val="1A60A6"/>
                </a:solidFill>
                <a:latin typeface="Helvetica" charset="0"/>
              </a:rPr>
              <a:t>– </a:t>
            </a:r>
            <a:r>
              <a:rPr lang="it-IT" sz="2400" b="1" dirty="0" err="1" smtClean="0">
                <a:solidFill>
                  <a:srgbClr val="1A60A6"/>
                </a:solidFill>
                <a:latin typeface="Helvetica" charset="0"/>
              </a:rPr>
              <a:t>Athena</a:t>
            </a:r>
            <a:r>
              <a:rPr lang="it-IT" sz="24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400" b="1" dirty="0" err="1" smtClean="0">
                <a:solidFill>
                  <a:srgbClr val="1A60A6"/>
                </a:solidFill>
                <a:latin typeface="Helvetica" charset="0"/>
              </a:rPr>
              <a:t>at</a:t>
            </a:r>
            <a:r>
              <a:rPr lang="it-IT" sz="2400" b="1" dirty="0" smtClean="0">
                <a:solidFill>
                  <a:srgbClr val="1A60A6"/>
                </a:solidFill>
                <a:latin typeface="Helvetica" charset="0"/>
              </a:rPr>
              <a:t> CMCC</a:t>
            </a:r>
            <a:endParaRPr lang="it-IT" sz="2000" b="1" dirty="0">
              <a:solidFill>
                <a:srgbClr val="1A60A6"/>
              </a:solidFill>
              <a:latin typeface="Helvetica" charset="0"/>
            </a:endParaRPr>
          </a:p>
        </p:txBody>
      </p:sp>
      <p:pic>
        <p:nvPicPr>
          <p:cNvPr id="15" name="Picture 14" descr="Macintosh HD:Users:silvia:Desktop:CMCC:Presentazioni:Boulder 2012:Materiale:grafici_athena:exec_tim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1" y="836712"/>
            <a:ext cx="3945257" cy="24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Macintosh HD:Users:silvia:Desktop:CMCC:Presentazioni:Boulder 2012:Materiale:grafici_athena:speedup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392603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Macintosh HD:Users:silvia:Desktop:CMCC:Presentazioni:Boulder 2012:Materiale:grafici_athena:hyb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62776"/>
            <a:ext cx="3528392" cy="230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Macintosh HD:Users:silvia:Desktop:CMCC:Presentazioni:Boulder 2012:Materiale:grafici_athena:hyb2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82788"/>
            <a:ext cx="3528392" cy="231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Macintosh HD:Users:silvia:Desktop:CMCC:Presentazioni:Boulder 2012:Materiale:grafici_athena:hyb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4013697"/>
            <a:ext cx="3516923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55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240024" y="116632"/>
            <a:ext cx="6716352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on BG/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Q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– Vesta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at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ARGONNE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11" name="Picture 10" descr="Macintosh HD:Users:silvia:Desktop:CMCC:Presentazioni:Boulder 2012:Materiale:grafici_vesta:exec_tim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" y="1052736"/>
            <a:ext cx="3878665" cy="245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ilvia:Desktop:CMCC:Presentazioni:Boulder 2012:Materiale:grafici_vesta:speedu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74191"/>
            <a:ext cx="3890764" cy="270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ilvia:Desktop:CMCC:Presentazioni:Boulder 2012:Materiale:grafici_vesta:hyb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92695"/>
            <a:ext cx="3528000" cy="2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silvia:Desktop:CMCC:Presentazioni:Boulder 2012:Materiale:grafici_vesta:hyb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54796"/>
            <a:ext cx="3528000" cy="2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acintosh HD:Users:silvia:Desktop:CMCC:Presentazioni:Boulder 2012:Materiale:grafici_vesta:hyb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12828"/>
            <a:ext cx="3528000" cy="228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65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116632"/>
            <a:ext cx="7430239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on CRAY XE6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–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HECToR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at STFC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6" name="Gruppo 15"/>
          <p:cNvGrpSpPr/>
          <p:nvPr/>
        </p:nvGrpSpPr>
        <p:grpSpPr>
          <a:xfrm>
            <a:off x="5113632" y="533400"/>
            <a:ext cx="4030368" cy="6324600"/>
            <a:chOff x="5113632" y="533400"/>
            <a:chExt cx="4030368" cy="6324600"/>
          </a:xfrm>
        </p:grpSpPr>
        <p:pic>
          <p:nvPicPr>
            <p:cNvPr id="11" name="Immagine 10" descr="hector_hyb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3632" y="533400"/>
              <a:ext cx="4030368" cy="2556000"/>
            </a:xfrm>
            <a:prstGeom prst="rect">
              <a:avLst/>
            </a:prstGeom>
          </p:spPr>
        </p:pic>
        <p:pic>
          <p:nvPicPr>
            <p:cNvPr id="12" name="Immagine 11" descr="hector_hyb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3632" y="2349500"/>
              <a:ext cx="4030368" cy="2556000"/>
            </a:xfrm>
            <a:prstGeom prst="rect">
              <a:avLst/>
            </a:prstGeom>
          </p:spPr>
        </p:pic>
        <p:pic>
          <p:nvPicPr>
            <p:cNvPr id="13" name="Immagine 12" descr="hector_hyb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3632" y="4302000"/>
              <a:ext cx="4030368" cy="2556000"/>
            </a:xfrm>
            <a:prstGeom prst="rect">
              <a:avLst/>
            </a:prstGeom>
          </p:spPr>
        </p:pic>
      </p:grpSp>
      <p:pic>
        <p:nvPicPr>
          <p:cNvPr id="17" name="Immagine 16" descr="hector_wallclock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990600"/>
            <a:ext cx="4030368" cy="2556000"/>
          </a:xfrm>
          <a:prstGeom prst="rect">
            <a:avLst/>
          </a:prstGeom>
        </p:spPr>
      </p:pic>
      <p:pic>
        <p:nvPicPr>
          <p:cNvPr id="19" name="Immagine 18" descr="hector_spedu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09" y="3717032"/>
            <a:ext cx="367195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7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5" t="7720" r="4162" b="10022"/>
          <a:stretch/>
        </p:blipFill>
        <p:spPr>
          <a:xfrm>
            <a:off x="4718496" y="4048844"/>
            <a:ext cx="4318000" cy="2476500"/>
          </a:xfrm>
          <a:prstGeom prst="rect">
            <a:avLst/>
          </a:prstGeom>
        </p:spPr>
      </p:pic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627784" y="116632"/>
            <a:ext cx="3595856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GYRE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configuration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39481"/>
              </p:ext>
            </p:extLst>
          </p:nvPr>
        </p:nvGraphicFramePr>
        <p:xfrm>
          <a:off x="1598637" y="987303"/>
          <a:ext cx="5781675" cy="2225673"/>
        </p:xfrm>
        <a:graphic>
          <a:graphicData uri="http://schemas.openxmlformats.org/drawingml/2006/table">
            <a:tbl>
              <a:tblPr/>
              <a:tblGrid>
                <a:gridCol w="2705100"/>
                <a:gridCol w="3076575"/>
              </a:tblGrid>
              <a:tr h="39635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MODEL SETUP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GYRE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Resolution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1/</a:t>
                      </a: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12° ~10Km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Grid dimension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4322 x 2882 x 72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Number of grid points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890M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Time Step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3 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min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Memory usage</a:t>
                      </a: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~ 1TB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52729"/>
              </p:ext>
            </p:extLst>
          </p:nvPr>
        </p:nvGraphicFramePr>
        <p:xfrm>
          <a:off x="630556" y="4870702"/>
          <a:ext cx="3941444" cy="1798658"/>
        </p:xfrm>
        <a:graphic>
          <a:graphicData uri="http://schemas.openxmlformats.org/drawingml/2006/table">
            <a:tbl>
              <a:tblPr/>
              <a:tblGrid>
                <a:gridCol w="2160240"/>
                <a:gridCol w="691420"/>
                <a:gridCol w="1089784"/>
              </a:tblGrid>
              <a:tr h="5040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Number of cores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(sec)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Speedup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PRC: 320 – THR: 1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640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1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PRC: 320 – THR: 2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390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1.64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86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PRC: 320 – THR: 4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287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MS PGothic" charset="0"/>
                        </a:rPr>
                        <a:t>2.23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MS PGothic" charset="0"/>
                      </a:endParaRPr>
                    </a:p>
                  </a:txBody>
                  <a:tcPr marL="84393" marR="8439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" name="Segnaposto contenuto 12"/>
          <p:cNvSpPr txBox="1">
            <a:spLocks/>
          </p:cNvSpPr>
          <p:nvPr/>
        </p:nvSpPr>
        <p:spPr bwMode="auto">
          <a:xfrm>
            <a:off x="395536" y="3443064"/>
            <a:ext cx="8209210" cy="12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just" eaLnBrk="1" hangingPunct="1"/>
            <a:r>
              <a:rPr lang="en-GB" sz="2000" dirty="0" smtClean="0">
                <a:latin typeface="Helvetica" charset="0"/>
              </a:rPr>
              <a:t>The parallelization of the GYRE configuration required the analysis of:</a:t>
            </a:r>
            <a:endParaRPr lang="en-GB" sz="2000" dirty="0">
              <a:latin typeface="Helvetica" charset="0"/>
            </a:endParaRPr>
          </a:p>
          <a:p>
            <a:pPr marL="342900" indent="-342900" algn="just" eaLnBrk="1" hangingPunct="1">
              <a:buFont typeface="Arial"/>
              <a:buChar char="•"/>
            </a:pPr>
            <a:r>
              <a:rPr lang="en-GB" sz="2000" dirty="0" smtClean="0">
                <a:latin typeface="Helvetica" charset="0"/>
              </a:rPr>
              <a:t>30K lines of code </a:t>
            </a:r>
          </a:p>
          <a:p>
            <a:pPr marL="342900" indent="-342900" algn="just" eaLnBrk="1" hangingPunct="1">
              <a:buFont typeface="Arial"/>
              <a:buChar char="•"/>
            </a:pPr>
            <a:r>
              <a:rPr lang="en-GB" sz="2000" dirty="0" smtClean="0">
                <a:latin typeface="Helvetica" charset="0"/>
              </a:rPr>
              <a:t>56 routines</a:t>
            </a:r>
          </a:p>
        </p:txBody>
      </p:sp>
    </p:spTree>
    <p:extLst>
      <p:ext uri="{BB962C8B-B14F-4D97-AF65-F5344CB8AC3E}">
        <p14:creationId xmlns:p14="http://schemas.microsoft.com/office/powerpoint/2010/main" val="294717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260182"/>
            <a:ext cx="982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Goal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sp>
        <p:nvSpPr>
          <p:cNvPr id="17410" name="Segnaposto contenuto 12"/>
          <p:cNvSpPr txBox="1">
            <a:spLocks/>
          </p:cNvSpPr>
          <p:nvPr/>
        </p:nvSpPr>
        <p:spPr bwMode="auto">
          <a:xfrm>
            <a:off x="611188" y="1484313"/>
            <a:ext cx="77771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just" eaLnBrk="1" hangingPunct="1"/>
            <a:r>
              <a:rPr lang="en-GB" sz="2000" dirty="0" smtClean="0">
                <a:latin typeface="Helvetica" charset="0"/>
              </a:rPr>
              <a:t>Evaluating different hybrid parallel approaches for many-core architectures:</a:t>
            </a:r>
          </a:p>
          <a:p>
            <a:pPr algn="just" eaLnBrk="1" hangingPunct="1"/>
            <a:endParaRPr lang="en-GB" sz="2000" dirty="0" smtClean="0">
              <a:latin typeface="Helvetica" charset="0"/>
            </a:endParaRPr>
          </a:p>
          <a:p>
            <a:pPr lvl="1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r>
              <a:rPr lang="en-GB" sz="2000" dirty="0" smtClean="0">
                <a:latin typeface="Helvetica" charset="0"/>
              </a:rPr>
              <a:t>Reducing the communication time</a:t>
            </a:r>
          </a:p>
          <a:p>
            <a:pPr lvl="1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endParaRPr lang="en-GB" sz="2000" dirty="0" smtClean="0">
              <a:latin typeface="Helvetica" charset="0"/>
            </a:endParaRPr>
          </a:p>
          <a:p>
            <a:pPr lvl="1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r>
              <a:rPr lang="en-GB" sz="2000" dirty="0" smtClean="0">
                <a:latin typeface="Helvetica" charset="0"/>
              </a:rPr>
              <a:t>Exploiting the shared memory</a:t>
            </a:r>
          </a:p>
          <a:p>
            <a:pPr lvl="1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endParaRPr lang="en-GB" sz="2000" dirty="0" smtClean="0">
              <a:latin typeface="Helvetica" charset="0"/>
            </a:endParaRPr>
          </a:p>
          <a:p>
            <a:pPr lvl="2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r>
              <a:rPr lang="en-GB" sz="2000" dirty="0" smtClean="0">
                <a:latin typeface="Helvetica" charset="0"/>
              </a:rPr>
              <a:t>Exploiting the memory hierarchy</a:t>
            </a:r>
          </a:p>
          <a:p>
            <a:pPr lvl="2" eaLnBrk="1" hangingPunct="1">
              <a:buClr>
                <a:srgbClr val="1A60A6"/>
              </a:buClr>
              <a:buSzPct val="115000"/>
              <a:buFont typeface="Arial" charset="0"/>
              <a:buChar char="•"/>
            </a:pPr>
            <a:endParaRPr lang="en-GB" sz="2000" dirty="0">
              <a:latin typeface="Helvetica" charset="0"/>
            </a:endParaRPr>
          </a:p>
          <a:p>
            <a:pPr marL="0" lvl="2" indent="0" eaLnBrk="1" hangingPunct="1">
              <a:buClr>
                <a:srgbClr val="1A60A6"/>
              </a:buClr>
              <a:buSzPct val="115000"/>
            </a:pPr>
            <a:r>
              <a:rPr lang="en-GB" sz="2000" dirty="0" smtClean="0">
                <a:latin typeface="Helvetica" charset="0"/>
              </a:rPr>
              <a:t>The considered test case is the routine implementing the MUSCL advection scheme. </a:t>
            </a:r>
          </a:p>
        </p:txBody>
      </p:sp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90805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0" y="6524625"/>
            <a:ext cx="8243888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260182"/>
            <a:ext cx="4494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Outer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loop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parallelization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sp>
        <p:nvSpPr>
          <p:cNvPr id="17410" name="Segnaposto contenuto 12"/>
          <p:cNvSpPr txBox="1">
            <a:spLocks/>
          </p:cNvSpPr>
          <p:nvPr/>
        </p:nvSpPr>
        <p:spPr bwMode="auto">
          <a:xfrm>
            <a:off x="611188" y="1484313"/>
            <a:ext cx="77771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just" eaLnBrk="1" hangingPunct="1"/>
            <a:endParaRPr lang="en-GB" sz="2000" dirty="0" smtClean="0">
              <a:latin typeface="Helvetica" charset="0"/>
            </a:endParaRPr>
          </a:p>
        </p:txBody>
      </p:sp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90805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0" y="6524625"/>
            <a:ext cx="8243888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15324"/>
              </p:ext>
            </p:extLst>
          </p:nvPr>
        </p:nvGraphicFramePr>
        <p:xfrm>
          <a:off x="4131575" y="4077072"/>
          <a:ext cx="4706038" cy="23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Foglio di lavoro" r:id="rId6" imgW="28393651" imgH="14019048" progId="Excel.Sheet.12">
                  <p:embed/>
                </p:oleObj>
              </mc:Choice>
              <mc:Fallback>
                <p:oleObj name="Foglio di lavoro" r:id="rId6" imgW="28393651" imgH="14019048" progId="Excel.Sheet.12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575" y="4077072"/>
                        <a:ext cx="4706038" cy="23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contenuto 12"/>
          <p:cNvSpPr txBox="1">
            <a:spLocks/>
          </p:cNvSpPr>
          <p:nvPr/>
        </p:nvSpPr>
        <p:spPr bwMode="auto">
          <a:xfrm>
            <a:off x="228600" y="1066800"/>
            <a:ext cx="8591872" cy="293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1800" dirty="0" smtClean="0">
                <a:latin typeface="Helvetica" charset="0"/>
              </a:rPr>
              <a:t>Only the outer loop is distributed among the parallel threads:</a:t>
            </a:r>
          </a:p>
          <a:p>
            <a:pPr algn="just" eaLnBrk="1" hangingPunct="1"/>
            <a:endParaRPr lang="en-GB" sz="1800" dirty="0" smtClean="0">
              <a:latin typeface="Helvetica" charset="0"/>
            </a:endParaRPr>
          </a:p>
          <a:p>
            <a:pPr algn="just" eaLnBrk="1" hangingPunct="1"/>
            <a:r>
              <a:rPr lang="en-GB" sz="1800" dirty="0" err="1" smtClean="0">
                <a:latin typeface="Helvetica" charset="0"/>
              </a:rPr>
              <a:t>PROs</a:t>
            </a:r>
            <a:r>
              <a:rPr lang="en-GB" sz="1800" dirty="0" smtClean="0">
                <a:latin typeface="Helvetica" charset="0"/>
              </a:rPr>
              <a:t>:</a:t>
            </a:r>
          </a:p>
          <a:p>
            <a:pPr algn="just" eaLnBrk="1" hangingPunct="1">
              <a:buFontTx/>
              <a:buChar char="-"/>
            </a:pPr>
            <a:r>
              <a:rPr lang="en-GB" sz="1800" dirty="0" smtClean="0">
                <a:latin typeface="Helvetica" charset="0"/>
              </a:rPr>
              <a:t> It is extremely simple to implement</a:t>
            </a:r>
          </a:p>
          <a:p>
            <a:pPr algn="just" eaLnBrk="1" hangingPunct="1">
              <a:buFontTx/>
              <a:buChar char="-"/>
            </a:pPr>
            <a:r>
              <a:rPr lang="en-GB" sz="1800" dirty="0" smtClean="0">
                <a:latin typeface="Helvetica" charset="0"/>
              </a:rPr>
              <a:t> It introduces minimum amount of parallel overhead</a:t>
            </a:r>
          </a:p>
          <a:p>
            <a:pPr algn="just" eaLnBrk="1" hangingPunct="1">
              <a:buFontTx/>
              <a:buChar char="-"/>
            </a:pPr>
            <a:endParaRPr lang="en-GB" sz="1800" dirty="0" smtClean="0">
              <a:latin typeface="Helvetica" charset="0"/>
            </a:endParaRPr>
          </a:p>
          <a:p>
            <a:pPr algn="just" eaLnBrk="1" hangingPunct="1"/>
            <a:r>
              <a:rPr lang="en-GB" sz="1800" dirty="0" err="1" smtClean="0">
                <a:latin typeface="Helvetica" charset="0"/>
              </a:rPr>
              <a:t>CONs</a:t>
            </a:r>
            <a:r>
              <a:rPr lang="en-GB" sz="1800" dirty="0" smtClean="0">
                <a:latin typeface="Helvetica" charset="0"/>
              </a:rPr>
              <a:t>:</a:t>
            </a:r>
          </a:p>
          <a:p>
            <a:pPr algn="just" eaLnBrk="1" hangingPunct="1"/>
            <a:r>
              <a:rPr lang="en-GB" sz="1800" dirty="0" smtClean="0">
                <a:latin typeface="Helvetica" charset="0"/>
              </a:rPr>
              <a:t>- The parallelism is limited to the number of iterations characterizing the outer loop (never greater then 100 for the k direction, reaching 2000 for the j direction, but the number of 2D loops is fewer then 3D)</a:t>
            </a:r>
          </a:p>
        </p:txBody>
      </p:sp>
      <p:pic>
        <p:nvPicPr>
          <p:cNvPr id="12" name="Immagin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4062968"/>
            <a:ext cx="2895600" cy="145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260182"/>
            <a:ext cx="4494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Tile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based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paralleization</a:t>
            </a:r>
            <a:endParaRPr lang="it-IT" sz="2800" b="1" dirty="0" smtClean="0">
              <a:solidFill>
                <a:srgbClr val="1A60A6"/>
              </a:solidFill>
              <a:latin typeface="Helvetica" charset="0"/>
            </a:endParaRPr>
          </a:p>
        </p:txBody>
      </p:sp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90805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0" y="6553200"/>
            <a:ext cx="8243888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1" name="Segnaposto contenuto 12"/>
          <p:cNvSpPr txBox="1">
            <a:spLocks/>
          </p:cNvSpPr>
          <p:nvPr/>
        </p:nvSpPr>
        <p:spPr bwMode="auto">
          <a:xfrm>
            <a:off x="827584" y="1066800"/>
            <a:ext cx="77771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2000" dirty="0" smtClean="0">
                <a:latin typeface="Helvetica" charset="0"/>
              </a:rPr>
              <a:t>Each MPI sub-domain is divided into 3D tiles; the available tiles are distributed among the parallel threads</a:t>
            </a:r>
          </a:p>
          <a:p>
            <a:pPr algn="just" eaLnBrk="1" hangingPunct="1"/>
            <a:endParaRPr lang="en-GB" sz="2000" dirty="0" smtClean="0">
              <a:latin typeface="Helvetica" charset="0"/>
            </a:endParaRPr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4800600" y="2362200"/>
          <a:ext cx="41433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name="Foglio di lavoro" r:id="rId6" imgW="31746032" imgH="31136508" progId="Excel.Sheet.12">
                  <p:embed/>
                </p:oleObj>
              </mc:Choice>
              <mc:Fallback>
                <p:oleObj name="Foglio di lavoro" r:id="rId6" imgW="31746032" imgH="31136508" progId="Excel.Sheet.12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414337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egnaposto contenuto 12"/>
          <p:cNvSpPr txBox="1">
            <a:spLocks/>
          </p:cNvSpPr>
          <p:nvPr/>
        </p:nvSpPr>
        <p:spPr bwMode="auto">
          <a:xfrm>
            <a:off x="304800" y="1905000"/>
            <a:ext cx="4343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just" eaLnBrk="1" hangingPunct="1"/>
            <a:r>
              <a:rPr lang="en-GB" sz="2000" dirty="0" err="1" smtClean="0">
                <a:latin typeface="Helvetica" charset="0"/>
              </a:rPr>
              <a:t>PROs</a:t>
            </a:r>
            <a:r>
              <a:rPr lang="en-GB" sz="2000" dirty="0" smtClean="0">
                <a:latin typeface="Helvetica" charset="0"/>
              </a:rPr>
              <a:t>:</a:t>
            </a:r>
          </a:p>
          <a:p>
            <a:pPr marL="177800" indent="-177800" algn="just" eaLnBrk="1" hangingPunct="1">
              <a:buFontTx/>
              <a:buChar char="-"/>
            </a:pPr>
            <a:r>
              <a:rPr lang="en-GB" sz="2000" dirty="0" smtClean="0">
                <a:latin typeface="Helvetica" charset="0"/>
              </a:rPr>
              <a:t>It allows a fine grained parallelism (up to a single grid point)</a:t>
            </a:r>
          </a:p>
          <a:p>
            <a:pPr algn="just" eaLnBrk="1" hangingPunct="1">
              <a:buFontTx/>
              <a:buChar char="-"/>
            </a:pPr>
            <a:endParaRPr lang="en-GB" sz="2000" dirty="0" smtClean="0">
              <a:latin typeface="Helvetica" charset="0"/>
            </a:endParaRPr>
          </a:p>
          <a:p>
            <a:pPr algn="just" eaLnBrk="1" hangingPunct="1"/>
            <a:r>
              <a:rPr lang="en-GB" sz="2000" dirty="0" err="1" smtClean="0">
                <a:latin typeface="Helvetica" charset="0"/>
              </a:rPr>
              <a:t>CONs</a:t>
            </a:r>
            <a:r>
              <a:rPr lang="en-GB" sz="2000" dirty="0" smtClean="0">
                <a:latin typeface="Helvetica" charset="0"/>
              </a:rPr>
              <a:t>:</a:t>
            </a:r>
          </a:p>
          <a:p>
            <a:pPr marL="177800" indent="-177800" algn="just" eaLnBrk="1" hangingPunct="1"/>
            <a:r>
              <a:rPr lang="en-GB" sz="2000" dirty="0" smtClean="0">
                <a:latin typeface="Helvetica" charset="0"/>
              </a:rPr>
              <a:t>- The cache misses are greater since the approach does not preserve a contiguous memory access</a:t>
            </a:r>
          </a:p>
        </p:txBody>
      </p:sp>
      <p:pic>
        <p:nvPicPr>
          <p:cNvPr id="15" name="Immagin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4800600"/>
            <a:ext cx="2819400" cy="176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260182"/>
            <a:ext cx="49132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Loops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Merge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parallelization</a:t>
            </a:r>
            <a:endParaRPr lang="it-IT" sz="2800" b="1" dirty="0" smtClean="0">
              <a:solidFill>
                <a:srgbClr val="1A60A6"/>
              </a:solidFill>
              <a:latin typeface="Helvetica" charset="0"/>
            </a:endParaRPr>
          </a:p>
        </p:txBody>
      </p:sp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90805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0" y="6553200"/>
            <a:ext cx="8243888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1" name="Segnaposto contenuto 12"/>
          <p:cNvSpPr txBox="1">
            <a:spLocks/>
          </p:cNvSpPr>
          <p:nvPr/>
        </p:nvSpPr>
        <p:spPr bwMode="auto">
          <a:xfrm>
            <a:off x="683270" y="908720"/>
            <a:ext cx="77771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GB" sz="2000" dirty="0" smtClean="0">
                <a:latin typeface="Helvetica" charset="0"/>
              </a:rPr>
              <a:t>The 3 nested loops are merged together and all of the iteration are distributed among the threads</a:t>
            </a:r>
          </a:p>
          <a:p>
            <a:pPr algn="just" eaLnBrk="1" hangingPunct="1"/>
            <a:endParaRPr lang="en-GB" sz="2000" dirty="0" smtClean="0">
              <a:latin typeface="Helvetica" charset="0"/>
            </a:endParaRPr>
          </a:p>
        </p:txBody>
      </p:sp>
      <p:sp>
        <p:nvSpPr>
          <p:cNvPr id="14" name="Segnaposto contenuto 12"/>
          <p:cNvSpPr txBox="1">
            <a:spLocks/>
          </p:cNvSpPr>
          <p:nvPr/>
        </p:nvSpPr>
        <p:spPr bwMode="auto">
          <a:xfrm>
            <a:off x="304800" y="1700808"/>
            <a:ext cx="7723584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723900" indent="-2730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just" eaLnBrk="1" hangingPunct="1"/>
            <a:r>
              <a:rPr lang="en-GB" sz="2000" dirty="0" err="1" smtClean="0">
                <a:latin typeface="Helvetica" charset="0"/>
              </a:rPr>
              <a:t>PROs</a:t>
            </a:r>
            <a:r>
              <a:rPr lang="en-GB" sz="2000" dirty="0" smtClean="0">
                <a:latin typeface="Helvetica" charset="0"/>
              </a:rPr>
              <a:t>:</a:t>
            </a:r>
          </a:p>
          <a:p>
            <a:pPr algn="just" eaLnBrk="1" hangingPunct="1">
              <a:buFontTx/>
              <a:buChar char="-"/>
            </a:pPr>
            <a:r>
              <a:rPr lang="en-GB" sz="2000" dirty="0" smtClean="0">
                <a:latin typeface="Helvetica" charset="0"/>
              </a:rPr>
              <a:t> It allows a fine grained parallelism (up to a single grid point)</a:t>
            </a:r>
          </a:p>
          <a:p>
            <a:pPr algn="just" eaLnBrk="1" hangingPunct="1">
              <a:buFontTx/>
              <a:buChar char="-"/>
            </a:pPr>
            <a:endParaRPr lang="en-GB" sz="2000" dirty="0" smtClean="0">
              <a:latin typeface="Helvetica" charset="0"/>
            </a:endParaRPr>
          </a:p>
        </p:txBody>
      </p:sp>
      <p:pic>
        <p:nvPicPr>
          <p:cNvPr id="12" name="Immagin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520" y="2852936"/>
            <a:ext cx="2971800" cy="13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928968"/>
              </p:ext>
            </p:extLst>
          </p:nvPr>
        </p:nvGraphicFramePr>
        <p:xfrm>
          <a:off x="3347864" y="2564904"/>
          <a:ext cx="5626100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5" name="Document" r:id="rId6" imgW="5626100" imgH="4330700" progId="Word.Document.12">
                  <p:link updateAutomatic="1"/>
                </p:oleObj>
              </mc:Choice>
              <mc:Fallback>
                <p:oleObj name="Document" r:id="rId6" imgW="5626100" imgH="43307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7864" y="2564904"/>
                        <a:ext cx="5626100" cy="4330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827088" y="260182"/>
            <a:ext cx="24995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Architectures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1 6"/>
          <p:cNvCxnSpPr/>
          <p:nvPr/>
        </p:nvCxnSpPr>
        <p:spPr>
          <a:xfrm flipV="1">
            <a:off x="0" y="90805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0" y="6524625"/>
            <a:ext cx="8243888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124744"/>
            <a:ext cx="9065676" cy="560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magine 10" descr="hyb1_ib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12" y="600000"/>
            <a:ext cx="3856988" cy="2448000"/>
          </a:xfrm>
          <a:prstGeom prst="rect">
            <a:avLst/>
          </a:prstGeom>
        </p:spPr>
      </p:pic>
      <p:pic>
        <p:nvPicPr>
          <p:cNvPr id="12" name="Immagine 11" descr="hyb2_ib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149" y="2505000"/>
            <a:ext cx="3861851" cy="2448000"/>
          </a:xfrm>
          <a:prstGeom prst="rect">
            <a:avLst/>
          </a:prstGeom>
        </p:spPr>
      </p:pic>
      <p:pic>
        <p:nvPicPr>
          <p:cNvPr id="13" name="Immagine 12" descr="hyb3_ib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49" y="4410000"/>
            <a:ext cx="3861851" cy="2448000"/>
          </a:xfrm>
          <a:prstGeom prst="rect">
            <a:avLst/>
          </a:prstGeom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187624" y="116632"/>
            <a:ext cx="6708988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800" b="1" dirty="0">
                <a:solidFill>
                  <a:srgbClr val="1A60A6"/>
                </a:solidFill>
                <a:latin typeface="Helvetica" charset="0"/>
              </a:rPr>
              <a:t> on IBM P6 – Calypso </a:t>
            </a:r>
            <a:r>
              <a:rPr lang="it-IT" sz="2800" b="1" dirty="0" err="1">
                <a:solidFill>
                  <a:srgbClr val="1A60A6"/>
                </a:solidFill>
                <a:latin typeface="Helvetica" charset="0"/>
              </a:rPr>
              <a:t>at</a:t>
            </a:r>
            <a:r>
              <a:rPr lang="it-IT" sz="2800" b="1" dirty="0">
                <a:solidFill>
                  <a:srgbClr val="1A60A6"/>
                </a:solidFill>
                <a:latin typeface="Helvetica" charset="0"/>
              </a:rPr>
              <a:t> CMCC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14" name="Immagine 13" descr="speedup_ib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685392"/>
            <a:ext cx="3976439" cy="2767944"/>
          </a:xfrm>
          <a:prstGeom prst="rect">
            <a:avLst/>
          </a:prstGeom>
        </p:spPr>
      </p:pic>
      <p:pic>
        <p:nvPicPr>
          <p:cNvPr id="15" name="Immagine 14" descr="time_ib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914400"/>
            <a:ext cx="4030367" cy="2556000"/>
          </a:xfrm>
          <a:prstGeom prst="rect">
            <a:avLst/>
          </a:prstGeom>
        </p:spPr>
      </p:pic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619672" y="116632"/>
            <a:ext cx="549150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800" b="1" dirty="0">
                <a:solidFill>
                  <a:srgbClr val="1A60A6"/>
                </a:solidFill>
                <a:latin typeface="Helvetica" charset="0"/>
              </a:rPr>
              <a:t> on IBM 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P7 – </a:t>
            </a: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at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ECMWF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acintosh HD:Users:silvia:Desktop:CMCC:Presentazioni:Boulder 2012:Materiale:grafici_ecmwf:exec_tim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3240405" cy="205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ilvia:Desktop:CMCC:Presentazioni:Boulder 2012:Materiale:grafici_ecmwf:hyb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3979"/>
            <a:ext cx="2971800" cy="19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ilvia:Desktop:CMCC:Presentazioni:Boulder 2012:Materiale:grafici_ecmwf:hyb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62313"/>
            <a:ext cx="2974975" cy="190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Users:silvia:Desktop:CMCC:Presentazioni:Boulder 2012:Materiale:grafici_ecmwf:speedup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1048"/>
            <a:ext cx="3212465" cy="223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ilvia:Desktop:CMCC:Presentazioni:Boulder 2012:Materiale:grafici_ecmwf:hyb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64194"/>
            <a:ext cx="2967355" cy="1889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38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b1_pl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55464"/>
            <a:ext cx="4009628" cy="2541790"/>
          </a:xfrm>
          <a:prstGeom prst="rect">
            <a:avLst/>
          </a:prstGeom>
        </p:spPr>
      </p:pic>
      <p:pic>
        <p:nvPicPr>
          <p:cNvPr id="17411" name="Immagine 6" descr="logo c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6308725"/>
            <a:ext cx="35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-108520" y="116632"/>
            <a:ext cx="944361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tabLst>
                <a:tab pos="906463" algn="l"/>
              </a:tabLst>
            </a:pPr>
            <a:r>
              <a:rPr lang="it-IT" sz="2800" b="1" dirty="0" err="1" smtClean="0">
                <a:solidFill>
                  <a:srgbClr val="1A60A6"/>
                </a:solidFill>
                <a:latin typeface="Helvetica" charset="0"/>
              </a:rPr>
              <a:t>Results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 on IBM </a:t>
            </a:r>
            <a:r>
              <a:rPr lang="it-IT" sz="2800" b="1" dirty="0" err="1">
                <a:solidFill>
                  <a:srgbClr val="1A60A6"/>
                </a:solidFill>
                <a:latin typeface="Helvetica" charset="0"/>
              </a:rPr>
              <a:t>iDataPlex</a:t>
            </a:r>
            <a:r>
              <a:rPr lang="it-IT" sz="2800" b="1" dirty="0">
                <a:solidFill>
                  <a:srgbClr val="1A60A6"/>
                </a:solidFill>
                <a:latin typeface="Helvetica" charset="0"/>
              </a:rPr>
              <a:t> 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(</a:t>
            </a:r>
            <a:r>
              <a:rPr lang="en-GB" sz="2800" b="1" dirty="0" err="1">
                <a:solidFill>
                  <a:srgbClr val="1A60A6"/>
                </a:solidFill>
                <a:latin typeface="Helvetica" charset="0"/>
              </a:rPr>
              <a:t>Westmere</a:t>
            </a:r>
            <a:r>
              <a:rPr lang="en-GB" sz="2800" b="1" dirty="0" smtClean="0">
                <a:solidFill>
                  <a:srgbClr val="1A60A6"/>
                </a:solidFill>
                <a:latin typeface="Helvetica" charset="0"/>
              </a:rPr>
              <a:t>)</a:t>
            </a:r>
            <a:r>
              <a:rPr lang="it-IT" sz="2800" b="1" dirty="0" smtClean="0">
                <a:solidFill>
                  <a:srgbClr val="1A60A6"/>
                </a:solidFill>
                <a:latin typeface="Helvetica" charset="0"/>
              </a:rPr>
              <a:t>– PLX at CINECA</a:t>
            </a:r>
            <a:endParaRPr lang="it-IT" sz="2400" b="1" dirty="0">
              <a:solidFill>
                <a:srgbClr val="1A60A6"/>
              </a:solidFill>
              <a:latin typeface="Helvetica" charset="0"/>
            </a:endParaRPr>
          </a:p>
        </p:txBody>
      </p:sp>
      <p:cxnSp>
        <p:nvCxnSpPr>
          <p:cNvPr id="7" name="Connettore 1 6"/>
          <p:cNvCxnSpPr/>
          <p:nvPr/>
        </p:nvCxnSpPr>
        <p:spPr>
          <a:xfrm flipV="1">
            <a:off x="0" y="548680"/>
            <a:ext cx="9144000" cy="0"/>
          </a:xfrm>
          <a:prstGeom prst="line">
            <a:avLst/>
          </a:prstGeom>
          <a:ln w="25400" cmpd="sng">
            <a:solidFill>
              <a:srgbClr val="1A60A6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0"/>
            <a:ext cx="9144000" cy="188913"/>
          </a:xfrm>
          <a:prstGeom prst="rect">
            <a:avLst/>
          </a:prstGeom>
          <a:solidFill>
            <a:srgbClr val="1A6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3" name="Picture 2" descr="hyb2_pl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08188"/>
            <a:ext cx="3995935" cy="2533110"/>
          </a:xfrm>
          <a:prstGeom prst="rect">
            <a:avLst/>
          </a:prstGeom>
        </p:spPr>
      </p:pic>
      <p:pic>
        <p:nvPicPr>
          <p:cNvPr id="18" name="Picture 17" descr="hyb3_pl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43896"/>
            <a:ext cx="4004444" cy="2535431"/>
          </a:xfrm>
          <a:prstGeom prst="rect">
            <a:avLst/>
          </a:prstGeom>
        </p:spPr>
      </p:pic>
      <p:pic>
        <p:nvPicPr>
          <p:cNvPr id="14" name="Picture 13" descr="time_pl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3744416" cy="2370793"/>
          </a:xfrm>
          <a:prstGeom prst="rect">
            <a:avLst/>
          </a:prstGeom>
        </p:spPr>
      </p:pic>
      <p:pic>
        <p:nvPicPr>
          <p:cNvPr id="15" name="Picture 14" descr="speedup_pl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89040"/>
            <a:ext cx="3635895" cy="25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7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3215</TotalTime>
  <Words>378</Words>
  <Application>Microsoft Macintosh PowerPoint</Application>
  <PresentationFormat>On-screen Show (4:3)</PresentationFormat>
  <Paragraphs>82</Paragraphs>
  <Slides>13</Slides>
  <Notes>13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Tema di Office</vt:lpstr>
      <vt:lpstr>\\localhost\Users\silvia\Desktop\Macintosh HD:Users:silvia:Desktop:CMCC:Articoli:stfc:hybrid_nemo_paper.docx!OLE_LINK2</vt:lpstr>
      <vt:lpstr>Foglio di lavoro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Maurino</dc:creator>
  <cp:lastModifiedBy>Giovanni Aloisio</cp:lastModifiedBy>
  <cp:revision>229</cp:revision>
  <dcterms:created xsi:type="dcterms:W3CDTF">2012-09-11T09:26:14Z</dcterms:created>
  <dcterms:modified xsi:type="dcterms:W3CDTF">2014-12-03T18:59:02Z</dcterms:modified>
</cp:coreProperties>
</file>